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59" r:id="rId5"/>
    <p:sldId id="266" r:id="rId6"/>
    <p:sldId id="271" r:id="rId7"/>
    <p:sldId id="274" r:id="rId8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3" autoAdjust="0"/>
    <p:restoredTop sz="94660"/>
  </p:normalViewPr>
  <p:slideViewPr>
    <p:cSldViewPr>
      <p:cViewPr varScale="1">
        <p:scale>
          <a:sx n="66" d="100"/>
          <a:sy n="6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125D7-5C37-4478-A2A7-9608079B801B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07CC8-C75E-4508-9374-F48AA5FF01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236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7CC8-C75E-4508-9374-F48AA5FF01F1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360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BE9-8F4F-4FAC-933F-459CFBCF96E1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7F1F-278F-42EF-9211-7BFA4D53615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5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BE9-8F4F-4FAC-933F-459CFBCF96E1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7F1F-278F-42EF-9211-7BFA4D53615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14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BE9-8F4F-4FAC-933F-459CFBCF96E1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7F1F-278F-42EF-9211-7BFA4D53615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44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BE9-8F4F-4FAC-933F-459CFBCF96E1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7F1F-278F-42EF-9211-7BFA4D53615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00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BE9-8F4F-4FAC-933F-459CFBCF96E1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7F1F-278F-42EF-9211-7BFA4D53615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64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BE9-8F4F-4FAC-933F-459CFBCF96E1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7F1F-278F-42EF-9211-7BFA4D53615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00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BE9-8F4F-4FAC-933F-459CFBCF96E1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7F1F-278F-42EF-9211-7BFA4D53615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6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BE9-8F4F-4FAC-933F-459CFBCF96E1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7F1F-278F-42EF-9211-7BFA4D53615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16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BE9-8F4F-4FAC-933F-459CFBCF96E1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7F1F-278F-42EF-9211-7BFA4D53615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55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BE9-8F4F-4FAC-933F-459CFBCF96E1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7F1F-278F-42EF-9211-7BFA4D53615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459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ABE9-8F4F-4FAC-933F-459CFBCF96E1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7F1F-278F-42EF-9211-7BFA4D53615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993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AABE9-8F4F-4FAC-933F-459CFBCF96E1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B7F1F-278F-42EF-9211-7BFA4D53615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13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908720"/>
            <a:ext cx="79208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II Plano  Estadual da Humanização da Saúde de </a:t>
            </a:r>
          </a:p>
          <a:p>
            <a:pPr algn="ctr"/>
            <a:endParaRPr lang="pt-BR" sz="2800" b="1" dirty="0"/>
          </a:p>
          <a:p>
            <a:pPr algn="ctr"/>
            <a:endParaRPr lang="pt-BR" sz="2800" b="1" dirty="0"/>
          </a:p>
          <a:p>
            <a:pPr algn="ctr"/>
            <a:r>
              <a:rPr lang="pt-BR" sz="2800" b="1" dirty="0"/>
              <a:t>Alagoas</a:t>
            </a:r>
          </a:p>
          <a:p>
            <a:pPr algn="ctr"/>
            <a:r>
              <a:rPr lang="pt-BR" sz="2800" b="1" dirty="0"/>
              <a:t>2020-2023</a:t>
            </a:r>
          </a:p>
          <a:p>
            <a:pPr algn="ctr"/>
            <a:endParaRPr lang="pt-BR" sz="2800" b="1" dirty="0"/>
          </a:p>
          <a:p>
            <a:pPr algn="ctr"/>
            <a:endParaRPr lang="pt-BR" sz="800" b="1" dirty="0"/>
          </a:p>
          <a:p>
            <a:pPr algn="ctr"/>
            <a:endParaRPr lang="pt-BR" sz="2800" b="1" dirty="0"/>
          </a:p>
          <a:p>
            <a:pPr algn="ctr"/>
            <a:r>
              <a:rPr lang="pt-BR" sz="2800" b="1" dirty="0"/>
              <a:t>Política Nacional de Humanização - PNH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sz="1200" b="1" dirty="0"/>
              <a:t>Maceió, </a:t>
            </a:r>
          </a:p>
          <a:p>
            <a:pPr algn="ctr"/>
            <a:r>
              <a:rPr lang="pt-BR" sz="1200" b="1" dirty="0"/>
              <a:t> 2020.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5192210"/>
            <a:ext cx="847725" cy="551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0" descr="Descrição: Brasa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008" y="330592"/>
            <a:ext cx="5080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7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09836" y="1003221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973285"/>
              </p:ext>
            </p:extLst>
          </p:nvPr>
        </p:nvGraphicFramePr>
        <p:xfrm>
          <a:off x="323528" y="1556791"/>
          <a:ext cx="8424936" cy="4969840"/>
        </p:xfrm>
        <a:graphic>
          <a:graphicData uri="http://schemas.openxmlformats.org/drawingml/2006/table">
            <a:tbl>
              <a:tblPr firstRow="1" firstCol="1" bandRow="1"/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91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II Plano Estadual da Humanização da Saúde de Alagoas, período 2020-2023, tem como proposta efetivar</a:t>
                      </a:r>
                      <a:r>
                        <a:rPr lang="pt-B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princípios do SUS</a:t>
                      </a:r>
                      <a:r>
                        <a:rPr lang="pt-B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cotidiano das práticas da atenção e gestão, qualificando a saúde pública em Alagoas e incentivando trocas solidárias entre gestores, trabalhadores e usuários para a produção de saúde e a produção de sujeitos.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proposta de construção coletiva do  Plano Estadual da Humanização de Alagoas foi uma demanda </a:t>
                      </a:r>
                      <a:r>
                        <a:rPr lang="pt-BR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V </a:t>
                      </a: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Seminário Alagoano de Humanização de Alagoas onde os participantes discutiram uma forma de fortalecer e implementar a Política Nacional de Humanização no Estado.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15616" y="692696"/>
            <a:ext cx="705678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II PLANO ESTADUAL DA HUMANIZAÇÃO DA SAÚDE DE ALAGOAS</a:t>
            </a:r>
            <a:endParaRPr kumimoji="0" lang="pt-BR" sz="14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01" y="98743"/>
            <a:ext cx="847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55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09836" y="1003221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  <a:p>
            <a:pPr algn="ctr"/>
            <a:endParaRPr lang="pt-BR" sz="12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965135"/>
              </p:ext>
            </p:extLst>
          </p:nvPr>
        </p:nvGraphicFramePr>
        <p:xfrm>
          <a:off x="428596" y="1556792"/>
          <a:ext cx="8319867" cy="4248472"/>
        </p:xfrm>
        <a:graphic>
          <a:graphicData uri="http://schemas.openxmlformats.org/drawingml/2006/table">
            <a:tbl>
              <a:tblPr firstRow="1" firstCol="1" bandRow="1"/>
              <a:tblGrid>
                <a:gridCol w="8319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48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pt-BR" sz="18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II Plano  Estadual da Humanização da Saúde de Alagoas tem como objetivo contribuir 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a efetivação da mudança</a:t>
                      </a:r>
                      <a:r>
                        <a:rPr lang="pt-B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partir da </a:t>
                      </a: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melhoria dos processos de produção de saúde. O trabalho coletivo e a interação são fundamentais, propiciando a construção do SUS que dá certo. Considerando que é por meios das relações, questionamentos e problematização do cotidiano, com a produção de planos de intervenção criados  </a:t>
                      </a:r>
                      <a:r>
                        <a:rPr lang="pt-B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forma </a:t>
                      </a: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solidária e coletivamente e com </a:t>
                      </a:r>
                      <a:r>
                        <a:rPr lang="pt-B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CORRESPONSABILIZAÇÃO</a:t>
                      </a: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dos sujeitos e instituições, que ocorre a </a:t>
                      </a:r>
                      <a:r>
                        <a:rPr lang="pt-B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INDISSOCIABILIDADE</a:t>
                      </a: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entre gestão e atenção.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15616" y="692696"/>
            <a:ext cx="705678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II  PLANO ESTADUAL DA HUMANIZAÇÃO DA SAÚDE DE ALAGOAS</a:t>
            </a:r>
            <a:endParaRPr kumimoji="0" lang="pt-BR" sz="14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8" y="125944"/>
            <a:ext cx="847725" cy="674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41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85786" y="857232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2060"/>
                </a:solidFill>
              </a:rPr>
              <a:t>Fortalecimento da Política Nacional de Humanização no Estado de Alagoas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873179" cy="66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028106"/>
              </p:ext>
            </p:extLst>
          </p:nvPr>
        </p:nvGraphicFramePr>
        <p:xfrm>
          <a:off x="251519" y="1412776"/>
          <a:ext cx="8640960" cy="4464496"/>
        </p:xfrm>
        <a:graphic>
          <a:graphicData uri="http://schemas.openxmlformats.org/drawingml/2006/table">
            <a:tbl>
              <a:tblPr firstRow="1" firstCol="1" bandRow="1"/>
              <a:tblGrid>
                <a:gridCol w="1959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5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75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75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75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48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7769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+mn-lt"/>
                          <a:ea typeface="Calibri"/>
                          <a:cs typeface="Arial"/>
                        </a:rPr>
                        <a:t>EIXO 01:  Atenção /Assistência –  Cuidado com os Usuários do SUS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3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Proposta de  AÇÕES (*)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(O QUE?)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ESTRATÉGIAS  (COMO?)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RESPONSÁVEIS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Prazo (quando?)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Resultado esperados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(por que?)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3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20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21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22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23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3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Implantar e/ou</a:t>
                      </a:r>
                      <a:r>
                        <a:rPr lang="pt-BR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implementar</a:t>
                      </a: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o Acolhimento nos Serviços de Saúde.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626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latin typeface="+mn-lt"/>
                        </a:rPr>
                        <a:t>Promover</a:t>
                      </a:r>
                      <a:r>
                        <a:rPr lang="pt-BR" sz="11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ações que  fortaleçam </a:t>
                      </a:r>
                      <a:r>
                        <a:rPr lang="pt-BR" sz="1100" dirty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lang="pt-BR" sz="11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diretriz Direitos dos usuários nos serviços de saúde</a:t>
                      </a:r>
                      <a:r>
                        <a:rPr lang="pt-BR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pt-B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i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68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Promover ações de Educação em Saúde pautadas nas diretrizes/dispositivos da PNH junto aos usuários de forma participativa.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13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4772" y="803300"/>
            <a:ext cx="8147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Fortalecimento da Política Nacional de Humanização no Estado de Alagoas</a:t>
            </a:r>
            <a:r>
              <a:rPr lang="pt-BR" sz="1200" b="1" dirty="0">
                <a:solidFill>
                  <a:srgbClr val="002060"/>
                </a:solidFill>
              </a:rPr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23992"/>
            <a:ext cx="864096" cy="579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997615"/>
              </p:ext>
            </p:extLst>
          </p:nvPr>
        </p:nvGraphicFramePr>
        <p:xfrm>
          <a:off x="189551" y="1357299"/>
          <a:ext cx="8526170" cy="4663990"/>
        </p:xfrm>
        <a:graphic>
          <a:graphicData uri="http://schemas.openxmlformats.org/drawingml/2006/table">
            <a:tbl>
              <a:tblPr firstRow="1" firstCol="1" bandRow="1"/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3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71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756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Eixo 02 – Gestão da Saúde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0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Proposta de  AÇÕES (*)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(O QUE?)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Estratégias (como?)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Responsável (quem?)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+mn-lt"/>
                          <a:ea typeface="Calibri"/>
                          <a:cs typeface="Arial"/>
                        </a:rPr>
                        <a:t>Prazo (quando?)</a:t>
                      </a:r>
                      <a:endParaRPr lang="pt-BR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+mn-lt"/>
                          <a:ea typeface="Calibri"/>
                          <a:cs typeface="Arial"/>
                        </a:rPr>
                        <a:t>Resultado esperados</a:t>
                      </a:r>
                      <a:endParaRPr lang="pt-BR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+mn-lt"/>
                          <a:ea typeface="Calibri"/>
                          <a:cs typeface="Arial"/>
                        </a:rPr>
                        <a:t>(por que?)</a:t>
                      </a:r>
                      <a:endParaRPr lang="pt-BR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9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20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21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22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23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85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Fomentar a Gestão Participativa.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Inserir a PNH nos Planos Municipais de Saúde.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8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Instituir Núcleo de Humanização com Plano de trabalho nos serviços de saúde de Alagoas.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348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Implementar serviço de Ouvidoria nas unidades de Saúde.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0870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Indicar </a:t>
                      </a:r>
                      <a:r>
                        <a:rPr lang="pt-BR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</a:t>
                      </a:r>
                      <a:r>
                        <a:rPr lang="pt-B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presentante</a:t>
                      </a:r>
                      <a:r>
                        <a:rPr lang="pt-BR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oficial  do serviço de saúde</a:t>
                      </a: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para compor</a:t>
                      </a:r>
                      <a:r>
                        <a:rPr lang="pt-BR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 CTH.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16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80330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Fortalecimento da Política Nacional de Humanização no Estado de Alagoas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23992"/>
            <a:ext cx="864096" cy="490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159190"/>
              </p:ext>
            </p:extLst>
          </p:nvPr>
        </p:nvGraphicFramePr>
        <p:xfrm>
          <a:off x="179512" y="1255132"/>
          <a:ext cx="8686557" cy="4622140"/>
        </p:xfrm>
        <a:graphic>
          <a:graphicData uri="http://schemas.openxmlformats.org/drawingml/2006/table">
            <a:tbl>
              <a:tblPr firstRow="1" firstCol="1" bandRow="1"/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457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330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Eixo 03 : Valorização do Trabalho e Trabalhador da Saúde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47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Proposta de  AÇÕES (</a:t>
                      </a:r>
                      <a:r>
                        <a:rPr lang="pt-BR" sz="1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(O QUE?)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Estratégias (como?)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Responsável (quem?)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+mn-lt"/>
                          <a:ea typeface="Calibri"/>
                          <a:cs typeface="Arial"/>
                        </a:rPr>
                        <a:t>Prazo (quando?)</a:t>
                      </a:r>
                      <a:endParaRPr lang="pt-BR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+mn-lt"/>
                          <a:ea typeface="Calibri"/>
                          <a:cs typeface="Arial"/>
                        </a:rPr>
                        <a:t>Resultado esperados</a:t>
                      </a:r>
                      <a:endParaRPr lang="pt-BR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+mn-lt"/>
                          <a:ea typeface="Calibri"/>
                          <a:cs typeface="Arial"/>
                        </a:rPr>
                        <a:t>(por que?)</a:t>
                      </a:r>
                      <a:endParaRPr lang="pt-BR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0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20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21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22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23</a:t>
                      </a: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19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 strike="sng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Qualificar os trabalhadores da saúde nas diretrizes e/ou dispositivos da PNH.</a:t>
                      </a:r>
                      <a:endParaRPr lang="pt-BR" sz="11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Criar</a:t>
                      </a:r>
                      <a:r>
                        <a:rPr lang="pt-BR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núcleos de Segurança e Saúde ocupacional.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Inserir as</a:t>
                      </a:r>
                      <a:r>
                        <a:rPr lang="pt-BR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temáticas da </a:t>
                      </a: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PNH nas ações de Educação Permanente em saúde.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5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Valorizar as ações de humanização realizadas pelos trabalhadores do SUS.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Ampliar</a:t>
                      </a:r>
                      <a:r>
                        <a:rPr lang="pt-BR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a visibilidade das ações de humanização.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29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80330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Fortalecimento da Política Nacional de Humanização no Estado de Alagoas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23992"/>
            <a:ext cx="864096" cy="490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259632" y="126157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(</a:t>
            </a:r>
            <a:r>
              <a:rPr lang="pt-BR" dirty="0">
                <a:solidFill>
                  <a:srgbClr val="FF0000"/>
                </a:solidFill>
              </a:rPr>
              <a:t>*</a:t>
            </a:r>
            <a:r>
              <a:rPr lang="pt-BR" dirty="0"/>
              <a:t>) As propostas de ações são baseadas no I Plano Estadual da PNH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927536"/>
              </p:ext>
            </p:extLst>
          </p:nvPr>
        </p:nvGraphicFramePr>
        <p:xfrm>
          <a:off x="681741" y="2083346"/>
          <a:ext cx="7922706" cy="44419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70379">
                  <a:extLst>
                    <a:ext uri="{9D8B030D-6E8A-4147-A177-3AD203B41FA5}">
                      <a16:colId xmlns:a16="http://schemas.microsoft.com/office/drawing/2014/main" val="1775035895"/>
                    </a:ext>
                  </a:extLst>
                </a:gridCol>
                <a:gridCol w="2952327">
                  <a:extLst>
                    <a:ext uri="{9D8B030D-6E8A-4147-A177-3AD203B41FA5}">
                      <a16:colId xmlns:a16="http://schemas.microsoft.com/office/drawing/2014/main" val="1126541895"/>
                    </a:ext>
                  </a:extLst>
                </a:gridCol>
              </a:tblGrid>
              <a:tr h="849927">
                <a:tc>
                  <a:txBody>
                    <a:bodyPr/>
                    <a:lstStyle/>
                    <a:p>
                      <a:r>
                        <a:rPr lang="pt-BR" dirty="0" smtClean="0"/>
                        <a:t>ETAPAS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SUGESTÕES DE DATAS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356655"/>
                  </a:ext>
                </a:extLst>
              </a:tr>
              <a:tr h="1782393">
                <a:tc>
                  <a:txBody>
                    <a:bodyPr/>
                    <a:lstStyle/>
                    <a:p>
                      <a:r>
                        <a:rPr lang="pt-BR" dirty="0" smtClean="0"/>
                        <a:t>CRONOGRAMA</a:t>
                      </a:r>
                      <a:r>
                        <a:rPr lang="pt-BR" baseline="0" dirty="0" smtClean="0"/>
                        <a:t> DAS OFICINAS – virtuais</a:t>
                      </a:r>
                    </a:p>
                    <a:p>
                      <a:r>
                        <a:rPr lang="pt-BR" baseline="0" dirty="0" smtClean="0"/>
                        <a:t>1ª MCZ</a:t>
                      </a:r>
                    </a:p>
                    <a:p>
                      <a:r>
                        <a:rPr lang="pt-BR" baseline="0" dirty="0" smtClean="0"/>
                        <a:t>2ª ARAPIRACA </a:t>
                      </a:r>
                    </a:p>
                    <a:p>
                      <a:r>
                        <a:rPr lang="pt-BR" baseline="0" dirty="0" smtClean="0"/>
                        <a:t>3ª MCZ – CONSOLIDAÇÃO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09/11</a:t>
                      </a:r>
                    </a:p>
                    <a:p>
                      <a:pPr algn="ctr"/>
                      <a:r>
                        <a:rPr lang="pt-BR" dirty="0" smtClean="0"/>
                        <a:t>16/11</a:t>
                      </a:r>
                    </a:p>
                    <a:p>
                      <a:pPr algn="ctr"/>
                      <a:r>
                        <a:rPr lang="pt-BR" dirty="0" smtClean="0"/>
                        <a:t>23/11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804776"/>
                  </a:ext>
                </a:extLst>
              </a:tr>
              <a:tr h="959750">
                <a:tc>
                  <a:txBody>
                    <a:bodyPr/>
                    <a:lstStyle/>
                    <a:p>
                      <a:r>
                        <a:rPr lang="pt-BR" dirty="0" smtClean="0"/>
                        <a:t>Enviar</a:t>
                      </a:r>
                      <a:r>
                        <a:rPr lang="pt-BR" baseline="0" dirty="0" smtClean="0"/>
                        <a:t> convite</a:t>
                      </a:r>
                      <a:r>
                        <a:rPr lang="pt-BR" dirty="0" smtClean="0"/>
                        <a:t>: CES,</a:t>
                      </a:r>
                      <a:r>
                        <a:rPr lang="pt-BR" baseline="0" dirty="0" smtClean="0"/>
                        <a:t> COSEMS, CIR,UFAL, UNCISAL, </a:t>
                      </a:r>
                      <a:r>
                        <a:rPr lang="pt-BR" baseline="0" dirty="0" err="1" smtClean="0"/>
                        <a:t>SMS´s</a:t>
                      </a:r>
                      <a:r>
                        <a:rPr lang="pt-BR" baseline="0" dirty="0" smtClean="0"/>
                        <a:t>, AREAS DA SESAU.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20/10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512668"/>
                  </a:ext>
                </a:extLst>
              </a:tr>
              <a:tr h="849927">
                <a:tc>
                  <a:txBody>
                    <a:bodyPr/>
                    <a:lstStyle/>
                    <a:p>
                      <a:r>
                        <a:rPr lang="pt-BR" dirty="0" smtClean="0"/>
                        <a:t>Apresentar a CIB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DEZ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745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67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2598</TotalTime>
  <Words>516</Words>
  <Application>Microsoft Office PowerPoint</Application>
  <PresentationFormat>Apresentação na tela (4:3)</PresentationFormat>
  <Paragraphs>128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Riane de Lima Rodrigues</dc:creator>
  <cp:lastModifiedBy>SAMSUNG</cp:lastModifiedBy>
  <cp:revision>335</cp:revision>
  <cp:lastPrinted>2020-03-11T17:40:42Z</cp:lastPrinted>
  <dcterms:created xsi:type="dcterms:W3CDTF">2015-06-02T13:07:39Z</dcterms:created>
  <dcterms:modified xsi:type="dcterms:W3CDTF">2020-10-15T17:48:47Z</dcterms:modified>
</cp:coreProperties>
</file>